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4"/>
  </p:notesMasterIdLst>
  <p:handoutMasterIdLst>
    <p:handoutMasterId r:id="rId55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333" r:id="rId14"/>
    <p:sldId id="266" r:id="rId15"/>
    <p:sldId id="334" r:id="rId16"/>
    <p:sldId id="335" r:id="rId17"/>
    <p:sldId id="265" r:id="rId18"/>
    <p:sldId id="336" r:id="rId19"/>
    <p:sldId id="337" r:id="rId20"/>
    <p:sldId id="293" r:id="rId21"/>
    <p:sldId id="277" r:id="rId22"/>
    <p:sldId id="284" r:id="rId23"/>
    <p:sldId id="269" r:id="rId24"/>
    <p:sldId id="304" r:id="rId25"/>
    <p:sldId id="305" r:id="rId26"/>
    <p:sldId id="307" r:id="rId27"/>
    <p:sldId id="306" r:id="rId28"/>
    <p:sldId id="308" r:id="rId29"/>
    <p:sldId id="270" r:id="rId30"/>
    <p:sldId id="309" r:id="rId31"/>
    <p:sldId id="310" r:id="rId32"/>
    <p:sldId id="311" r:id="rId33"/>
    <p:sldId id="312" r:id="rId34"/>
    <p:sldId id="314" r:id="rId35"/>
    <p:sldId id="313" r:id="rId36"/>
    <p:sldId id="315" r:id="rId37"/>
    <p:sldId id="316" r:id="rId38"/>
    <p:sldId id="317" r:id="rId39"/>
    <p:sldId id="294" r:id="rId40"/>
    <p:sldId id="296" r:id="rId41"/>
    <p:sldId id="318" r:id="rId42"/>
    <p:sldId id="319" r:id="rId43"/>
    <p:sldId id="321" r:id="rId44"/>
    <p:sldId id="322" r:id="rId45"/>
    <p:sldId id="323" r:id="rId46"/>
    <p:sldId id="324" r:id="rId47"/>
    <p:sldId id="288" r:id="rId48"/>
    <p:sldId id="289" r:id="rId49"/>
    <p:sldId id="320" r:id="rId50"/>
    <p:sldId id="274" r:id="rId51"/>
    <p:sldId id="275" r:id="rId52"/>
    <p:sldId id="329" r:id="rId5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85169"/>
  </p:normalViewPr>
  <p:slideViewPr>
    <p:cSldViewPr snapToGrid="0" snapToObjects="1">
      <p:cViewPr varScale="1">
        <p:scale>
          <a:sx n="111" d="100"/>
          <a:sy n="111" d="100"/>
        </p:scale>
        <p:origin x="51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Gr27/Capstone/blob/main/SpaceX_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iGr27/Capstone/blob/main/SpaceX_Data%20Wrangling.ipyn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Gr27/Capstone/blob/main/EDA_with_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SiGr27/Capstone/blob/main/EDA_with_Visualization.ipynb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SiGr27/Capstone/blob/main/EDA_with_Visualization.ipynb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Gr27/Capstone/blob/main/SpaceX_EDAwith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SiGr27/Capstone/blob/main/Interactive_Visual_Analytics_with_Folium.ipynb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SiGr27/Capstone/blob/main/spacex_dash_app.py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Gr27/Capstone/blob/main/Machine%20Learning%20Predic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iGr27/Capstone/blob/main/SpaceX_EDAwithSQL.ipynb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github.com/SiGr27/Capstone/blob/main/EDA_with_Visualization.ipynb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iGr27/Capstone/blob/main/SpaceX_Data%20Wrangling.ipynb" TargetMode="External"/><Relationship Id="rId5" Type="http://schemas.openxmlformats.org/officeDocument/2006/relationships/hyperlink" Target="https://github.com/SiGr27/Capstone/blob/main/SpaceX_WebScraping.ipynb" TargetMode="External"/><Relationship Id="rId4" Type="http://schemas.openxmlformats.org/officeDocument/2006/relationships/hyperlink" Target="https://github.com/SiGr27/Capstone/blob/main/SpaceX%20Data%20Collection.ipynb" TargetMode="External"/><Relationship Id="rId9" Type="http://schemas.openxmlformats.org/officeDocument/2006/relationships/hyperlink" Target="https://github.com/SiGr27/Capstone/blob/main/Machine%20Learning%20Prediction.ipynb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Gr27/Capstone/blob/main/SpaceX%20Data%20Collec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Gr27/Capstone/blob/main/SpaceX_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Simon Grossrieder	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December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4724961A-2989-4356-B905-7B766EFA770D}"/>
              </a:ext>
            </a:extLst>
          </p:cNvPr>
          <p:cNvSpPr/>
          <p:nvPr/>
        </p:nvSpPr>
        <p:spPr>
          <a:xfrm>
            <a:off x="6138501" y="1506097"/>
            <a:ext cx="4899627" cy="68745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CSV file with the previously stored data into a </a:t>
            </a:r>
            <a:r>
              <a:rPr lang="en-US" dirty="0" err="1"/>
              <a:t>dataframe</a:t>
            </a:r>
            <a:endParaRPr lang="en-GB" dirty="0"/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5C8F5D06-D1B7-419A-AA2E-17403DB98A7C}"/>
              </a:ext>
            </a:extLst>
          </p:cNvPr>
          <p:cNvSpPr/>
          <p:nvPr/>
        </p:nvSpPr>
        <p:spPr>
          <a:xfrm>
            <a:off x="6142318" y="2418478"/>
            <a:ext cx="4891992" cy="46155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</a:t>
            </a:r>
            <a:r>
              <a:rPr lang="en-US" b="1" dirty="0"/>
              <a:t>Number of launches per site</a:t>
            </a:r>
            <a:endParaRPr lang="en-GB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7CD169A-564E-4F09-9168-A244073B854A}"/>
              </a:ext>
            </a:extLst>
          </p:cNvPr>
          <p:cNvCxnSpPr>
            <a:cxnSpLocks/>
          </p:cNvCxnSpPr>
          <p:nvPr/>
        </p:nvCxnSpPr>
        <p:spPr>
          <a:xfrm rot="16200000" flipH="1">
            <a:off x="8438627" y="2306015"/>
            <a:ext cx="299374" cy="1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E55CADF7-1D4B-4862-A4D7-731C0745B7E0}"/>
              </a:ext>
            </a:extLst>
          </p:cNvPr>
          <p:cNvSpPr/>
          <p:nvPr/>
        </p:nvSpPr>
        <p:spPr>
          <a:xfrm>
            <a:off x="6142318" y="3086943"/>
            <a:ext cx="4891992" cy="42256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</a:t>
            </a:r>
            <a:r>
              <a:rPr lang="en-US" b="1" dirty="0"/>
              <a:t>Number of launches into each orbit</a:t>
            </a:r>
            <a:endParaRPr lang="en-GB" dirty="0"/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0EC71FEC-8C15-44D8-8DD2-249F7D2ABD60}"/>
              </a:ext>
            </a:extLst>
          </p:cNvPr>
          <p:cNvSpPr/>
          <p:nvPr/>
        </p:nvSpPr>
        <p:spPr>
          <a:xfrm>
            <a:off x="6143093" y="3744837"/>
            <a:ext cx="4890442" cy="64855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</a:t>
            </a:r>
            <a:r>
              <a:rPr lang="en-US" i="1" dirty="0"/>
              <a:t> </a:t>
            </a:r>
            <a:r>
              <a:rPr lang="en-US" b="1" dirty="0"/>
              <a:t>Mission outcomes per orbit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278125CB-2002-4155-8602-DD9BDCE04B9D}"/>
              </a:ext>
            </a:extLst>
          </p:cNvPr>
          <p:cNvSpPr/>
          <p:nvPr/>
        </p:nvSpPr>
        <p:spPr>
          <a:xfrm>
            <a:off x="6143093" y="4659295"/>
            <a:ext cx="4890442" cy="61690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</a:t>
            </a:r>
            <a:r>
              <a:rPr lang="en-US" i="1" dirty="0"/>
              <a:t>Class </a:t>
            </a:r>
            <a:r>
              <a:rPr lang="en-US" dirty="0"/>
              <a:t>label indicating the mission outcome as 0 = bad; 1 = successful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5A206E7-EBBF-433C-9C4E-71C3BADDD83B}"/>
              </a:ext>
            </a:extLst>
          </p:cNvPr>
          <p:cNvCxnSpPr>
            <a:cxnSpLocks/>
            <a:endCxn id="10" idx="0"/>
          </p:cNvCxnSpPr>
          <p:nvPr/>
        </p:nvCxnSpPr>
        <p:spPr>
          <a:xfrm rot="5400000">
            <a:off x="8379358" y="2877980"/>
            <a:ext cx="417920" cy="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DEAD008-929A-4B60-9504-518D8F73C766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rot="5400000">
            <a:off x="8470647" y="3627170"/>
            <a:ext cx="235334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F65CCD41-D9B4-4084-955A-0B8A9C397817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rot="5400000">
            <a:off x="8455363" y="4526343"/>
            <a:ext cx="265903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619124C-C42E-4BE4-B997-5D78B3671B2A}"/>
              </a:ext>
            </a:extLst>
          </p:cNvPr>
          <p:cNvSpPr txBox="1">
            <a:spLocks/>
          </p:cNvSpPr>
          <p:nvPr/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Applying some basic operations on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get some first insights on the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Falcon 9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Transform data for further processing.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hlinkClick r:id="rId3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https://github.com/SiGr27/Capstone/blob/main/SpaceX_Data%20Wrangling.ipynb</a:t>
            </a:r>
            <a:endParaRPr lang="en-US" dirty="0"/>
          </a:p>
          <a:p>
            <a:endParaRPr lang="en-US" dirty="0"/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303E8307-9AF8-4C88-B660-33606DEDB699}"/>
              </a:ext>
            </a:extLst>
          </p:cNvPr>
          <p:cNvSpPr/>
          <p:nvPr/>
        </p:nvSpPr>
        <p:spPr>
          <a:xfrm>
            <a:off x="6147686" y="5564720"/>
            <a:ext cx="4890442" cy="42256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 in CSV file</a:t>
            </a:r>
            <a:endParaRPr lang="en-GB" i="1"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4D0D84C7-8220-428A-8A84-E9BABF8C1000}"/>
              </a:ext>
            </a:extLst>
          </p:cNvPr>
          <p:cNvCxnSpPr>
            <a:cxnSpLocks/>
            <a:stCxn id="13" idx="2"/>
            <a:endCxn id="21" idx="0"/>
          </p:cNvCxnSpPr>
          <p:nvPr/>
        </p:nvCxnSpPr>
        <p:spPr>
          <a:xfrm rot="16200000" flipH="1">
            <a:off x="8446351" y="5418163"/>
            <a:ext cx="288519" cy="45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630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9445" y="1525040"/>
            <a:ext cx="3943879" cy="144938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2400" dirty="0"/>
              <a:t>Use a scatter plot to depict how the flight number and Launch sites have an impact on the mission outcome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BDEB32D9-8E47-4DA5-8D50-E3358D4AE88A}"/>
              </a:ext>
            </a:extLst>
          </p:cNvPr>
          <p:cNvSpPr txBox="1">
            <a:spLocks/>
          </p:cNvSpPr>
          <p:nvPr/>
        </p:nvSpPr>
        <p:spPr>
          <a:xfrm>
            <a:off x="628121" y="6118531"/>
            <a:ext cx="8179547" cy="40163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Abadi" panose="020B0604020104020204" pitchFamily="34" charset="0"/>
                <a:hlinkClick r:id="rId3"/>
              </a:rPr>
              <a:t>https://github.com/SiGr27/Capstone/blob/main/EDA_with_Visualization.ipynb</a:t>
            </a:r>
            <a:endParaRPr lang="en-US" sz="1600" dirty="0">
              <a:latin typeface="Abadi" panose="020B06040201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D2E2C1-3A6A-4E73-A388-A73F2082A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602" y="1525040"/>
            <a:ext cx="7230953" cy="1449388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5ADC0CC-9F6C-4FD3-B55A-88EC3DB2E674}"/>
              </a:ext>
            </a:extLst>
          </p:cNvPr>
          <p:cNvSpPr txBox="1">
            <a:spLocks/>
          </p:cNvSpPr>
          <p:nvPr/>
        </p:nvSpPr>
        <p:spPr>
          <a:xfrm>
            <a:off x="449445" y="3570168"/>
            <a:ext cx="3943880" cy="144938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Use a scatter plot to depict how the payload and launch sites have an impact on the mission outcome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BA19A4-56ED-474A-8AF2-D07182B14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1602" y="3595677"/>
            <a:ext cx="7230953" cy="14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4920" y="1359084"/>
            <a:ext cx="3943879" cy="144938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2400" dirty="0"/>
              <a:t>Use a bar chart to depict the success rate for each orbit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BDEB32D9-8E47-4DA5-8D50-E3358D4AE88A}"/>
              </a:ext>
            </a:extLst>
          </p:cNvPr>
          <p:cNvSpPr txBox="1">
            <a:spLocks/>
          </p:cNvSpPr>
          <p:nvPr/>
        </p:nvSpPr>
        <p:spPr>
          <a:xfrm>
            <a:off x="628121" y="6118531"/>
            <a:ext cx="8179547" cy="40163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Abadi" panose="020B0604020104020204" pitchFamily="34" charset="0"/>
                <a:hlinkClick r:id="rId2"/>
              </a:rPr>
              <a:t>https://github.com/SiGr27/Capstone/blob/main/EDA_with_Visualization.ipynb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5ADC0CC-9F6C-4FD3-B55A-88EC3DB2E674}"/>
              </a:ext>
            </a:extLst>
          </p:cNvPr>
          <p:cNvSpPr txBox="1">
            <a:spLocks/>
          </p:cNvSpPr>
          <p:nvPr/>
        </p:nvSpPr>
        <p:spPr>
          <a:xfrm>
            <a:off x="449445" y="3570168"/>
            <a:ext cx="3943880" cy="144938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Use a scatter plot to depict which orbit was targeted along the flights and how successful the missions were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6D04CE-3967-4313-89BE-4661E36BB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993" y="1180658"/>
            <a:ext cx="2482622" cy="24772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955959-E83A-43C0-A83F-99C57B5F0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11" y="3732713"/>
            <a:ext cx="4431410" cy="212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684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4920" y="1359084"/>
            <a:ext cx="3943879" cy="144938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2400" dirty="0"/>
              <a:t>Use a scatter plot to depict the payloads sent to each orbit and how successful the missions were.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BDEB32D9-8E47-4DA5-8D50-E3358D4AE88A}"/>
              </a:ext>
            </a:extLst>
          </p:cNvPr>
          <p:cNvSpPr txBox="1">
            <a:spLocks/>
          </p:cNvSpPr>
          <p:nvPr/>
        </p:nvSpPr>
        <p:spPr>
          <a:xfrm>
            <a:off x="628121" y="6118531"/>
            <a:ext cx="8179547" cy="40163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Abadi" panose="020B0604020104020204" pitchFamily="34" charset="0"/>
                <a:hlinkClick r:id="rId2"/>
              </a:rPr>
              <a:t>https://github.com/SiGr27/Capstone/blob/main/EDA_with_Visualization.ipynb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5ADC0CC-9F6C-4FD3-B55A-88EC3DB2E674}"/>
              </a:ext>
            </a:extLst>
          </p:cNvPr>
          <p:cNvSpPr txBox="1">
            <a:spLocks/>
          </p:cNvSpPr>
          <p:nvPr/>
        </p:nvSpPr>
        <p:spPr>
          <a:xfrm>
            <a:off x="770011" y="4099205"/>
            <a:ext cx="3943880" cy="144938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Use a line plot to depict the evolution of the success rate along the years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E556A6-EFBE-4E79-8386-5F303D470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641" y="1358627"/>
            <a:ext cx="4813738" cy="22562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94AF9B-4F23-4438-B893-4FA394836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641" y="3945914"/>
            <a:ext cx="2989283" cy="200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157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87365"/>
            <a:ext cx="9745589" cy="468024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2000" b="1" dirty="0"/>
              <a:t>Executed Queries</a:t>
            </a:r>
          </a:p>
          <a:p>
            <a:r>
              <a:rPr lang="en-US" sz="2000" dirty="0"/>
              <a:t>Display each distinct launch site</a:t>
            </a:r>
          </a:p>
          <a:p>
            <a:r>
              <a:rPr lang="en-US" sz="2000" dirty="0"/>
              <a:t>Display (5) launches from sites starting with </a:t>
            </a:r>
            <a:r>
              <a:rPr lang="en-US" sz="2000" i="1" dirty="0"/>
              <a:t>“CCA”</a:t>
            </a:r>
          </a:p>
          <a:p>
            <a:r>
              <a:rPr lang="en-US" sz="2000" dirty="0"/>
              <a:t>Display the total payload carried for the customer </a:t>
            </a:r>
            <a:r>
              <a:rPr lang="en-US" sz="2000" i="1" dirty="0"/>
              <a:t>“NASA (CRS)”</a:t>
            </a:r>
            <a:endParaRPr lang="en-US" sz="2000" dirty="0"/>
          </a:p>
          <a:p>
            <a:r>
              <a:rPr lang="en-US" sz="2000" dirty="0"/>
              <a:t>Display the total payload carried by the booster </a:t>
            </a:r>
            <a:r>
              <a:rPr lang="en-US" sz="2000" i="1" dirty="0"/>
              <a:t>“F9 V1.1”</a:t>
            </a:r>
          </a:p>
          <a:p>
            <a:r>
              <a:rPr lang="en-US" sz="2000" dirty="0"/>
              <a:t>Display the date of the firs successful landing on a ground pad</a:t>
            </a:r>
          </a:p>
          <a:p>
            <a:r>
              <a:rPr lang="en-US" sz="2000" dirty="0"/>
              <a:t>List boosters that successfully carried a payload between 4 and 6 tons and landed on a drone ship</a:t>
            </a:r>
          </a:p>
          <a:p>
            <a:r>
              <a:rPr lang="en-US" sz="2000" dirty="0"/>
              <a:t>Count total missions grouped by their outcome</a:t>
            </a:r>
          </a:p>
          <a:p>
            <a:r>
              <a:rPr lang="en-US" sz="2000" dirty="0"/>
              <a:t>List boosters that have carried the maximum payload mass</a:t>
            </a:r>
          </a:p>
          <a:p>
            <a:r>
              <a:rPr lang="en-US" sz="2000" dirty="0"/>
              <a:t>List the failed landings on a drone ship in 2015 with the corresponding launch site and booster version</a:t>
            </a:r>
          </a:p>
          <a:p>
            <a:r>
              <a:rPr lang="en-US" sz="2000" dirty="0"/>
              <a:t>Rank the landing outcome occurrences between 2010-06-04 and 2017-03-20 (descending)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52E6D98-230E-447B-AD83-AEDE2D83A5C9}"/>
              </a:ext>
            </a:extLst>
          </p:cNvPr>
          <p:cNvSpPr txBox="1">
            <a:spLocks/>
          </p:cNvSpPr>
          <p:nvPr/>
        </p:nvSpPr>
        <p:spPr>
          <a:xfrm>
            <a:off x="628121" y="6297206"/>
            <a:ext cx="8179547" cy="40163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Abadi" panose="020B0604020104020204" pitchFamily="34" charset="0"/>
                <a:hlinkClick r:id="rId3"/>
              </a:rPr>
              <a:t>https://github.com/SiGr27/Capstone/blob/main/SpaceX_EDAwithSQL.ipynb</a:t>
            </a:r>
            <a:endParaRPr lang="en-US" sz="16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290834"/>
            <a:ext cx="4564117" cy="3270655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lang="en-US" sz="2000" dirty="0"/>
              <a:t>Add Circles and Markers to locate the launch sites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Add markers grouped into marker clusters for each launch. The color of the marker should indicate the mission outcome.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Add markers and polylines to indicate distances as e.g. the distance of the launch site to the next coastline.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6C131F-8FD0-4505-98D5-1433A3AE2D67}"/>
              </a:ext>
            </a:extLst>
          </p:cNvPr>
          <p:cNvSpPr txBox="1"/>
          <p:nvPr/>
        </p:nvSpPr>
        <p:spPr>
          <a:xfrm>
            <a:off x="512379" y="6203476"/>
            <a:ext cx="98192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hlinkClick r:id="rId2"/>
              </a:rPr>
              <a:t>https://github.com/SiGr27/Capstone/blob/main/Interactive_Visual_Analytics_with_Folium.ipynb</a:t>
            </a:r>
            <a:endParaRPr lang="en-GB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1BC6BD-8D8C-435C-A1BC-15EF283C2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840" y="1265602"/>
            <a:ext cx="1242168" cy="9525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8904B6-02FC-4B6A-ABD2-2F7129A21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840" y="2285299"/>
            <a:ext cx="922100" cy="9068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5B8CD6-51E4-4DAE-8332-303A6E398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410" y="2285300"/>
            <a:ext cx="1328733" cy="9525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668830-C198-464E-A722-5303EC03B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5840" y="3545281"/>
            <a:ext cx="3673926" cy="152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79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9444" y="1194913"/>
            <a:ext cx="3943879" cy="369626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1600" dirty="0"/>
              <a:t>Dashboard Elements:</a:t>
            </a:r>
          </a:p>
          <a:p>
            <a:pPr marL="0" indent="0">
              <a:buNone/>
            </a:pPr>
            <a:r>
              <a:rPr lang="en-US" sz="1600" dirty="0"/>
              <a:t>Dropdown selector for the launch site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Pie chart to depict success rate of selected site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Slider to select payload range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Scatter plot indicating mission outcomes for selected payload range and launch site. Marker colors differentiate the booster versions.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BDEB32D9-8E47-4DA5-8D50-E3358D4AE88A}"/>
              </a:ext>
            </a:extLst>
          </p:cNvPr>
          <p:cNvSpPr txBox="1">
            <a:spLocks/>
          </p:cNvSpPr>
          <p:nvPr/>
        </p:nvSpPr>
        <p:spPr>
          <a:xfrm>
            <a:off x="628121" y="6118531"/>
            <a:ext cx="8179547" cy="40163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Abadi" panose="020B0604020104020204" pitchFamily="34" charset="0"/>
                <a:hlinkClick r:id="rId2"/>
              </a:rPr>
              <a:t>https://github.com/SiGr27/Capstone/blob/main/spacex_dash_app.py</a:t>
            </a:r>
            <a:endParaRPr lang="en-US" sz="1600" dirty="0">
              <a:latin typeface="Abadi" panose="020B0604020104020204" pitchFamily="34" charset="0"/>
            </a:endParaRPr>
          </a:p>
        </p:txBody>
      </p:sp>
      <p:pic>
        <p:nvPicPr>
          <p:cNvPr id="7" name="Picture 6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4A67AD99-CEC1-4094-B087-830C27D5C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694" y="1360887"/>
            <a:ext cx="6920277" cy="340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635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54A3B5E-B1D8-406C-B626-45D12074501B}"/>
              </a:ext>
            </a:extLst>
          </p:cNvPr>
          <p:cNvSpPr txBox="1">
            <a:spLocks/>
          </p:cNvSpPr>
          <p:nvPr/>
        </p:nvSpPr>
        <p:spPr>
          <a:xfrm>
            <a:off x="574622" y="1477900"/>
            <a:ext cx="10296578" cy="4841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Train and compare different classification models to select most performant one.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D2A90FC2-85BA-452F-A2DA-AB4141226B55}"/>
              </a:ext>
            </a:extLst>
          </p:cNvPr>
          <p:cNvSpPr/>
          <p:nvPr/>
        </p:nvSpPr>
        <p:spPr>
          <a:xfrm>
            <a:off x="1296528" y="2402225"/>
            <a:ext cx="4454909" cy="40883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read from CSV file into </a:t>
            </a:r>
            <a:r>
              <a:rPr lang="en-US" dirty="0" err="1"/>
              <a:t>dataframe</a:t>
            </a:r>
            <a:endParaRPr lang="en-GB" dirty="0"/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FBB922EE-F6A3-4E12-A401-68FC0FF815C2}"/>
              </a:ext>
            </a:extLst>
          </p:cNvPr>
          <p:cNvSpPr/>
          <p:nvPr/>
        </p:nvSpPr>
        <p:spPr>
          <a:xfrm>
            <a:off x="1300702" y="3017425"/>
            <a:ext cx="4447265" cy="46673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Assign </a:t>
            </a:r>
            <a:r>
              <a:rPr lang="en-US" i="1" dirty="0"/>
              <a:t>Class </a:t>
            </a:r>
            <a:r>
              <a:rPr lang="en-US" dirty="0"/>
              <a:t>to result variable Y</a:t>
            </a:r>
            <a:endParaRPr lang="en-GB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A1E4FB5-958F-45D1-8EB1-0FA43560314C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rot="16200000" flipH="1">
            <a:off x="3420978" y="2914068"/>
            <a:ext cx="206362" cy="352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BFF6D51C-A3D8-45B9-A791-FC650A7BEADB}"/>
              </a:ext>
            </a:extLst>
          </p:cNvPr>
          <p:cNvSpPr/>
          <p:nvPr/>
        </p:nvSpPr>
        <p:spPr>
          <a:xfrm>
            <a:off x="1300702" y="3676176"/>
            <a:ext cx="4447265" cy="66639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Assign input data to variable X and standardize using Standard Scaler</a:t>
            </a:r>
            <a:endParaRPr lang="en-GB" dirty="0"/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6BC0B202-6109-4345-969C-949E7A8EEE5E}"/>
              </a:ext>
            </a:extLst>
          </p:cNvPr>
          <p:cNvSpPr/>
          <p:nvPr/>
        </p:nvSpPr>
        <p:spPr>
          <a:xfrm>
            <a:off x="1301406" y="4518522"/>
            <a:ext cx="4445856" cy="50245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Split data into training and test sets (test size 0.2)</a:t>
            </a:r>
            <a:endParaRPr lang="en-GB" dirty="0"/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19CA342B-F732-4835-B9B6-D0D5A9A9A62B}"/>
              </a:ext>
            </a:extLst>
          </p:cNvPr>
          <p:cNvSpPr/>
          <p:nvPr/>
        </p:nvSpPr>
        <p:spPr>
          <a:xfrm>
            <a:off x="6333470" y="2417973"/>
            <a:ext cx="4454909" cy="142329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different models:</a:t>
            </a:r>
          </a:p>
          <a:p>
            <a:pPr algn="ctr"/>
            <a:r>
              <a:rPr lang="en-US" b="1" dirty="0"/>
              <a:t>Logistic regression</a:t>
            </a:r>
          </a:p>
          <a:p>
            <a:pPr algn="ctr"/>
            <a:r>
              <a:rPr lang="en-US" b="1" dirty="0"/>
              <a:t>Support Vector Machine</a:t>
            </a:r>
          </a:p>
          <a:p>
            <a:pPr algn="ctr"/>
            <a:r>
              <a:rPr lang="en-US" b="1" dirty="0"/>
              <a:t>Decision Tree</a:t>
            </a:r>
          </a:p>
          <a:p>
            <a:pPr algn="ctr"/>
            <a:r>
              <a:rPr lang="en-US" b="1" dirty="0"/>
              <a:t>K nearest neighbor</a:t>
            </a:r>
            <a:endParaRPr lang="en-GB" b="1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D7ABFBD-20D7-4E89-A362-EB7B4AD85C17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rot="5400000">
            <a:off x="3428329" y="3580169"/>
            <a:ext cx="192013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1CE32EF8-E87D-43D4-B689-2C32716F0F37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rot="5400000">
            <a:off x="3436358" y="4430545"/>
            <a:ext cx="175954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E313CE4-9EB0-43A8-A67B-3EF84B367BC1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rot="5400000" flipH="1" flipV="1">
            <a:off x="4741129" y="1201177"/>
            <a:ext cx="2602999" cy="5036591"/>
          </a:xfrm>
          <a:prstGeom prst="bentConnector5">
            <a:avLst>
              <a:gd name="adj1" fmla="val -8782"/>
              <a:gd name="adj2" fmla="val 49955"/>
              <a:gd name="adj3" fmla="val 1087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09BD49CA-228E-4F8C-97B5-4843BA860FD6}"/>
              </a:ext>
            </a:extLst>
          </p:cNvPr>
          <p:cNvSpPr/>
          <p:nvPr/>
        </p:nvSpPr>
        <p:spPr>
          <a:xfrm>
            <a:off x="6339415" y="4990126"/>
            <a:ext cx="4454205" cy="50904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Compare models by their score and their confusion matrix</a:t>
            </a:r>
            <a:endParaRPr lang="en-GB" dirty="0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E9CA491-B9C3-4B11-8A98-533B46205A4E}"/>
              </a:ext>
            </a:extLst>
          </p:cNvPr>
          <p:cNvCxnSpPr>
            <a:cxnSpLocks/>
            <a:stCxn id="12" idx="2"/>
            <a:endCxn id="48" idx="0"/>
          </p:cNvCxnSpPr>
          <p:nvPr/>
        </p:nvCxnSpPr>
        <p:spPr>
          <a:xfrm rot="5400000">
            <a:off x="8431578" y="3966436"/>
            <a:ext cx="254518" cy="41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4">
            <a:extLst>
              <a:ext uri="{FF2B5EF4-FFF2-40B4-BE49-F238E27FC236}">
                <a16:creationId xmlns:a16="http://schemas.microsoft.com/office/drawing/2014/main" id="{C748AD21-31A9-48B3-888A-A8C2C3A92B6C}"/>
              </a:ext>
            </a:extLst>
          </p:cNvPr>
          <p:cNvSpPr txBox="1">
            <a:spLocks/>
          </p:cNvSpPr>
          <p:nvPr/>
        </p:nvSpPr>
        <p:spPr>
          <a:xfrm>
            <a:off x="381378" y="6169833"/>
            <a:ext cx="8179547" cy="40163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https://github.com/SiGr27/Capstone/blob/main/Machine%20Learning%20Prediction.ipynb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48" name="Flowchart: Process 47">
            <a:extLst>
              <a:ext uri="{FF2B5EF4-FFF2-40B4-BE49-F238E27FC236}">
                <a16:creationId xmlns:a16="http://schemas.microsoft.com/office/drawing/2014/main" id="{F087C83C-EEA1-4784-97B6-170041BD77BE}"/>
              </a:ext>
            </a:extLst>
          </p:cNvPr>
          <p:cNvSpPr/>
          <p:nvPr/>
        </p:nvSpPr>
        <p:spPr>
          <a:xfrm>
            <a:off x="6329646" y="4095783"/>
            <a:ext cx="4454205" cy="66639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Find optimal parameters for each model using </a:t>
            </a:r>
            <a:r>
              <a:rPr lang="en-US" dirty="0" err="1"/>
              <a:t>GridSearchCV</a:t>
            </a:r>
            <a:endParaRPr lang="en-GB" dirty="0"/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EBC3D785-770D-453E-8658-BE6A3EA659C7}"/>
              </a:ext>
            </a:extLst>
          </p:cNvPr>
          <p:cNvCxnSpPr>
            <a:stCxn id="48" idx="2"/>
            <a:endCxn id="16" idx="0"/>
          </p:cNvCxnSpPr>
          <p:nvPr/>
        </p:nvCxnSpPr>
        <p:spPr>
          <a:xfrm rot="16200000" flipH="1">
            <a:off x="8447658" y="4871265"/>
            <a:ext cx="227951" cy="97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4649638"/>
            <a:ext cx="9650627" cy="177757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beginning there were quite a lot of unsuccessful missions. Up from the 20</a:t>
            </a:r>
            <a:r>
              <a:rPr lang="en-US" sz="2200" baseline="30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mission the success rate became quite good.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of the first missions were launched from CCAFS SLC40. As soon most of the missions were successful the other sites were used as well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E5FEB8-ADD7-47A1-B36C-592455089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47" y="1525039"/>
            <a:ext cx="10788034" cy="216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3774372"/>
            <a:ext cx="9944372" cy="241770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 4E was not used for high payload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payload does not seem to have an impact on the success of the mission.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945B8E-9097-4598-ACFB-705E82CC8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80155"/>
            <a:ext cx="10687961" cy="219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Some of the orbit have 100% success so far, but these were rarely targeted.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more often targeted orbits have comparable rates around 50% to 70%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6C19A1-431F-4B12-B229-5ABE9EFF3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473" y="1510635"/>
            <a:ext cx="4138400" cy="41294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DA670D-8AC6-4550-9F93-94AA5E9C7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003" y="1510635"/>
            <a:ext cx="1478408" cy="311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826204"/>
            <a:ext cx="9469544" cy="149314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starting phase, mostly LEO, ISS, PO and GTO were targeted.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During the last flights the VLEO was regularly targeted.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is more impacted by the flight number than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orbit.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2CE9AE-3253-4120-B682-0F0C01E67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27197"/>
            <a:ext cx="6366910" cy="305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4721087"/>
            <a:ext cx="9457355" cy="142129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ISS orbit has a higher success rate with high payloads.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orbit has a lower success rate with high payloads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the other orbits there is no obvious correlation observable.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9C55A8-FBF1-4530-A598-49D21C46E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24" y="1420956"/>
            <a:ext cx="6469063" cy="30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4880113"/>
            <a:ext cx="9238693" cy="1001232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positive trend of the success rate over the years is clearly visible.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only remarkable decrease of the average success rate happened in 2018.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55F4AA-B543-460C-B6A3-C2E8093AF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70549"/>
            <a:ext cx="5255056" cy="315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278701"/>
            <a:ext cx="9745589" cy="189826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 launch sites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 used for SpaceX launches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8DEEF9-D6BF-4217-B16C-B83144EFD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34079"/>
            <a:ext cx="1028789" cy="140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989443"/>
            <a:ext cx="9745589" cy="118752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5 launches from CCAFS LC-40 happened in the early years of the SpaceX program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missions were all successful, but none of the landings.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21373F-A0E4-4327-B729-B24C675C1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84" y="1397327"/>
            <a:ext cx="11339543" cy="265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60680" y="2488555"/>
            <a:ext cx="9745589" cy="142605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transported about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46 tons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material and equipment in the space for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NASA CRS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13AF3D-AA18-4694-AD35-6A86CD5E8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39" y="1459218"/>
            <a:ext cx="1055477" cy="65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01417"/>
            <a:ext cx="9745589" cy="192301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transported by F9 v1.1 booster weights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2928 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654458"/>
            <a:ext cx="8736640" cy="334060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 data from different sources (SpaceX API and Wikipedia)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Explore data (Visually, Interactive and Data Wrangling)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prepare data for further analysis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Train predictive classifier models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515601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first successful landing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on a ground pad happened on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December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22th, 2015</a:t>
            </a: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3835399"/>
            <a:ext cx="9745589" cy="124460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above listed boosters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B7CEDD-2768-4154-A221-AE6BE30F1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43" y="1510489"/>
            <a:ext cx="1426257" cy="18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3429001"/>
            <a:ext cx="9745589" cy="274796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 only failure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flight, SpaceX has a very high mission success rate.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F0977B-B382-4D93-BA8C-9726BA1C0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81136"/>
            <a:ext cx="3823570" cy="161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911600" y="1595436"/>
            <a:ext cx="6045199" cy="18589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Boosters F9 B5 were used for max payload flights.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maximum carried payloads is 15.6 tons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B43FDE-B8B0-40D5-9B13-5E2A83C6C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16824"/>
            <a:ext cx="2989189" cy="483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470399"/>
            <a:ext cx="9745589" cy="170656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2015 two landing attempts on a drone ship failed.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Both were launched from CCAFS LC-40 with a booster F9 v1.1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1E3B0A-B109-4C4D-9A19-A28F9B9B8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542601"/>
            <a:ext cx="6022333" cy="170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78335" y="1554366"/>
            <a:ext cx="8407276" cy="391933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the mentioned time period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1 third of the boosters had no landing attempts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1 third of the boosters were attempted to land on a drone ship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3FBBA0-5727-426C-805E-7022C38E3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528967"/>
            <a:ext cx="2108325" cy="297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3896693"/>
            <a:ext cx="9745589" cy="198975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 are located in the United States of America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1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is near LA California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3 launch sites are near Orlando Florida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Locations of the launch sites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ED2090-4231-4C63-9243-133DC9FF6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367099"/>
            <a:ext cx="4578337" cy="23286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20052D-EC83-4381-80C8-93675F25F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2804" y="1367099"/>
            <a:ext cx="2953346" cy="23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BE9DC53-995B-4A82-9D4B-A0B8EDD389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5244" y="1367098"/>
            <a:ext cx="2549859" cy="12457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C8C813A-5F75-4B17-A18E-46592A13C6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5245" y="2795181"/>
            <a:ext cx="2549859" cy="91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831245"/>
            <a:ext cx="9745589" cy="134571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LV-39A has the highest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Most launches happened from CCAFS SLC-40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outcomes of each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AEC288-1CF2-4254-8A0B-2391BFF73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61066"/>
            <a:ext cx="2095682" cy="1897544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8ED7642-39A5-4C2A-B552-6C571FD2CE53}"/>
              </a:ext>
            </a:extLst>
          </p:cNvPr>
          <p:cNvSpPr txBox="1">
            <a:spLocks/>
          </p:cNvSpPr>
          <p:nvPr/>
        </p:nvSpPr>
        <p:spPr>
          <a:xfrm>
            <a:off x="770010" y="3726074"/>
            <a:ext cx="2095683" cy="83770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VAFB SLC-4E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0BD90C-4F63-4A3C-B0CA-ED82687FC74C}"/>
              </a:ext>
            </a:extLst>
          </p:cNvPr>
          <p:cNvSpPr txBox="1">
            <a:spLocks/>
          </p:cNvSpPr>
          <p:nvPr/>
        </p:nvSpPr>
        <p:spPr>
          <a:xfrm>
            <a:off x="3155858" y="3694958"/>
            <a:ext cx="2095683" cy="83770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CCAFS LC-40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9C75CFD9-27DB-4F25-A006-672C430C3D82}"/>
              </a:ext>
            </a:extLst>
          </p:cNvPr>
          <p:cNvSpPr txBox="1">
            <a:spLocks/>
          </p:cNvSpPr>
          <p:nvPr/>
        </p:nvSpPr>
        <p:spPr>
          <a:xfrm>
            <a:off x="5251541" y="3694958"/>
            <a:ext cx="2410500" cy="83770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CCAFS SLC-40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A4C34CA-0AA2-404C-B90B-979CF812DC95}"/>
              </a:ext>
            </a:extLst>
          </p:cNvPr>
          <p:cNvSpPr txBox="1">
            <a:spLocks/>
          </p:cNvSpPr>
          <p:nvPr/>
        </p:nvSpPr>
        <p:spPr>
          <a:xfrm>
            <a:off x="7753003" y="3679400"/>
            <a:ext cx="2410500" cy="83770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KSC LC-39A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460EFE-2DA6-4C48-82C1-CAF9064E7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2411" y="1575015"/>
            <a:ext cx="1861875" cy="18539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C42A1F-555D-41E7-BDA3-061AFF3FB7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055"/>
          <a:stretch/>
        </p:blipFill>
        <p:spPr>
          <a:xfrm>
            <a:off x="3062891" y="1550550"/>
            <a:ext cx="2095682" cy="19350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7E02BC-E6B5-40C4-B2EE-CC7BBAB8BC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8739" y="1575015"/>
            <a:ext cx="1875110" cy="188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886547"/>
            <a:ext cx="8597827" cy="111896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VAFB SLC-4E is located 1.36 km apart from the ocean.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Coastline distance of VAFB SLC-4E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6ABB82-1DA0-4D18-BF0B-A60C738B1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936" y="1508594"/>
            <a:ext cx="4482525" cy="29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734207"/>
            <a:ext cx="5660840" cy="4099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is able to provide cheaper rocket launches due to reused first stages. 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other competitors it would be highly beneficial if they knew whether SpaceX could reuse the first stage or not. 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want to predict if the landing of Falcon 9 first stages will be successful or not using data analysis on different launching parameters. 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3831771"/>
            <a:ext cx="9745589" cy="234519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Most of the successful launches have been launched from KSC-LC-39A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Launches per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381B13-4505-4474-A999-0708F974F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382663"/>
            <a:ext cx="10687962" cy="200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3875313"/>
            <a:ext cx="10551583" cy="23016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More than 3 out of 4 launches from KSC LC-39A are successful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Most successful launch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EC15E3-1970-434A-8307-8042BECCE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7" y="1573665"/>
            <a:ext cx="10723945" cy="215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4038599"/>
            <a:ext cx="10450645" cy="213836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does not have a direct impact on a successful mission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V1.0 and V1.1 were still quite unsuccessful where the other versions became more reliable.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Outcome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88CFAC-3655-4FFE-B113-829C2D1EC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26774"/>
            <a:ext cx="10651978" cy="235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114800" y="1880558"/>
            <a:ext cx="5743903" cy="40131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FF0000"/>
                </a:solidFill>
                <a:latin typeface="Abadi"/>
              </a:rPr>
              <a:t>Decision tree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performed the worst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0B050"/>
                </a:solidFill>
                <a:latin typeface="Abadi"/>
              </a:rPr>
              <a:t>All other models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performed equally well on the test data.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C88A21-2FD8-4794-AA5B-6127E56F6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796282"/>
            <a:ext cx="3086367" cy="38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5087006"/>
            <a:ext cx="9477960" cy="781981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is the confusion matrix of the logistic regression model.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 false positives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predictions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testdata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7AE921-ECC3-4CBE-A24E-F2F4544C1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68738"/>
            <a:ext cx="4725856" cy="356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About 83% prediction accuracy can be expected.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models all tend to predict some false positives.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More samples would allow to tune the models.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307268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Notebooks, data and code are available on GitHub: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B06DB3B-1D4B-4E17-BFDF-74830E8588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989639"/>
              </p:ext>
            </p:extLst>
          </p:nvPr>
        </p:nvGraphicFramePr>
        <p:xfrm>
          <a:off x="770011" y="1811020"/>
          <a:ext cx="8128000" cy="384048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2194943">
                  <a:extLst>
                    <a:ext uri="{9D8B030D-6E8A-4147-A177-3AD203B41FA5}">
                      <a16:colId xmlns:a16="http://schemas.microsoft.com/office/drawing/2014/main" val="3441836760"/>
                    </a:ext>
                  </a:extLst>
                </a:gridCol>
                <a:gridCol w="5933057">
                  <a:extLst>
                    <a:ext uri="{9D8B030D-6E8A-4147-A177-3AD203B41FA5}">
                      <a16:colId xmlns:a16="http://schemas.microsoft.com/office/drawing/2014/main" val="19426942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0" dirty="0"/>
                        <a:t>Data Collection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3">
                              <a:lumMod val="25000"/>
                            </a:schemeClr>
                          </a:solidFill>
                          <a:latin typeface="Abadi" panose="020B0604020104020204" pitchFamily="34" charset="0"/>
                          <a:hlinkClick r:id="rId4"/>
                        </a:rPr>
                        <a:t>https://github.com/SiGr27/Capstone/blob/main/SpaceX%20Data%20Collection.ipynb</a:t>
                      </a:r>
                      <a:endParaRPr lang="en-US" sz="1800" b="0" dirty="0">
                        <a:solidFill>
                          <a:schemeClr val="accent3">
                            <a:lumMod val="25000"/>
                          </a:schemeClr>
                        </a:solidFill>
                        <a:latin typeface="Abadi" panose="020B06040201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30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Web Scraping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  <a:latin typeface="Abadi" panose="020B0604020104020204" pitchFamily="34" charset="0"/>
                          <a:hlinkClick r:id="rId5"/>
                        </a:rPr>
                        <a:t>https://github.com/SiGr27/Capstone/blob/main/SpaceX_WebScraping.ipynb</a:t>
                      </a:r>
                      <a:endParaRPr 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  <a:latin typeface="Abadi" panose="020B06040201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86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Wrangling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  <a:latin typeface="Abadi" panose="020B0604020104020204" pitchFamily="34" charset="0"/>
                          <a:hlinkClick r:id="rId6"/>
                        </a:rPr>
                        <a:t>https://github.com/SiGr27/Capstone/blob/main/SpaceX_Data%20Wrangling.ipynb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09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EDA with data </a:t>
                      </a:r>
                      <a:r>
                        <a:rPr lang="en-US" dirty="0" err="1"/>
                        <a:t>visualiztaion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Abadi" panose="020B0604020104020204" pitchFamily="34" charset="0"/>
                          <a:hlinkClick r:id="rId7"/>
                        </a:rPr>
                        <a:t>https://github.com/SiGr27/Capstone/blob/main/EDA_with_Visualization.ipynb</a:t>
                      </a:r>
                      <a:endParaRPr lang="en-US" sz="180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73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EDA with SQL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Abadi" panose="020B0604020104020204" pitchFamily="34" charset="0"/>
                          <a:hlinkClick r:id="rId8"/>
                        </a:rPr>
                        <a:t>https://github.com/SiGr27/Capstone/blob/main/SpaceX_EDAwithSQL.ipynb</a:t>
                      </a:r>
                      <a:endParaRPr lang="en-US" sz="180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739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Machine learning prediction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  <a:latin typeface="Abadi" panose="020B0604020104020204" pitchFamily="34" charset="0"/>
                          <a:hlinkClick r:id="rId9"/>
                        </a:rPr>
                        <a:t>https://github.com/SiGr27/Capstone/blob/main/Machine%20Learning%20Prediction.ipynb</a:t>
                      </a:r>
                      <a:endParaRPr lang="en-US" sz="2800" dirty="0">
                        <a:solidFill>
                          <a:schemeClr val="accent3">
                            <a:lumMod val="25000"/>
                          </a:schemeClr>
                        </a:solidFill>
                        <a:latin typeface="Abadi" panose="020B06040201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0829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348584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API used to pull data on rocket launches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scraping Wikipedia page on Falcon 9 launches and landing outcomes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Create </a:t>
            </a:r>
            <a:r>
              <a:rPr lang="en-US" sz="7600" i="1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class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data indicating mission outcome (which needs to be predicted)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Build models with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sklearn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, tune them using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GridSearchCV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and evaluate their score and confusion matrix.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60938"/>
            <a:ext cx="10515600" cy="471602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Two datasets were separately imported and prepared for analysis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0003FFD1-8EDF-4147-8592-334D7B86AF1C}"/>
              </a:ext>
            </a:extLst>
          </p:cNvPr>
          <p:cNvSpPr/>
          <p:nvPr/>
        </p:nvSpPr>
        <p:spPr>
          <a:xfrm>
            <a:off x="1198180" y="2312276"/>
            <a:ext cx="2417379" cy="630621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SpaceX Data</a:t>
            </a:r>
            <a:endParaRPr lang="en-GB" dirty="0"/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F8BC7C90-67D7-47D9-8258-1D96D81C6ED2}"/>
              </a:ext>
            </a:extLst>
          </p:cNvPr>
          <p:cNvSpPr/>
          <p:nvPr/>
        </p:nvSpPr>
        <p:spPr>
          <a:xfrm>
            <a:off x="1255988" y="3276180"/>
            <a:ext cx="2301766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Data with SpaceX API</a:t>
            </a:r>
            <a:endParaRPr lang="en-GB" dirty="0"/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D67A101D-AF9A-4A22-987F-9447E223D4F2}"/>
              </a:ext>
            </a:extLst>
          </p:cNvPr>
          <p:cNvSpPr/>
          <p:nvPr/>
        </p:nvSpPr>
        <p:spPr>
          <a:xfrm>
            <a:off x="1255989" y="4222111"/>
            <a:ext cx="2301766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Convert to Pandas </a:t>
            </a:r>
            <a:r>
              <a:rPr lang="en-US" dirty="0" err="1"/>
              <a:t>Dataframe</a:t>
            </a:r>
            <a:endParaRPr lang="en-GB" dirty="0"/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BE9FA637-EAA5-4838-BAE3-7C2F323CE1BC}"/>
              </a:ext>
            </a:extLst>
          </p:cNvPr>
          <p:cNvSpPr/>
          <p:nvPr/>
        </p:nvSpPr>
        <p:spPr>
          <a:xfrm>
            <a:off x="6252405" y="2312276"/>
            <a:ext cx="2417379" cy="630621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Wikipedia page on Falcon 9 launches</a:t>
            </a:r>
            <a:endParaRPr lang="en-GB" dirty="0"/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0E80E2AD-08A6-4C49-A613-52A16D9B43B7}"/>
              </a:ext>
            </a:extLst>
          </p:cNvPr>
          <p:cNvSpPr/>
          <p:nvPr/>
        </p:nvSpPr>
        <p:spPr>
          <a:xfrm>
            <a:off x="5994276" y="3276180"/>
            <a:ext cx="2933636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scraping on Wikipedia page using Beautiful soup </a:t>
            </a:r>
            <a:endParaRPr lang="en-GB" dirty="0"/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082E04CB-1DDD-45E4-93DC-0A7BD3FDF2BB}"/>
              </a:ext>
            </a:extLst>
          </p:cNvPr>
          <p:cNvSpPr/>
          <p:nvPr/>
        </p:nvSpPr>
        <p:spPr>
          <a:xfrm>
            <a:off x="5993007" y="4217671"/>
            <a:ext cx="2933636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 Pandas </a:t>
            </a:r>
            <a:r>
              <a:rPr lang="en-US" dirty="0" err="1"/>
              <a:t>Dataframe</a:t>
            </a:r>
            <a:r>
              <a:rPr lang="en-US" dirty="0"/>
              <a:t> with fetched table data</a:t>
            </a:r>
            <a:endParaRPr lang="en-GB" dirty="0"/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E333DBEB-7DEC-4A0F-A038-22ECBD91B28C}"/>
              </a:ext>
            </a:extLst>
          </p:cNvPr>
          <p:cNvSpPr/>
          <p:nvPr/>
        </p:nvSpPr>
        <p:spPr>
          <a:xfrm>
            <a:off x="3692510" y="5412925"/>
            <a:ext cx="2301766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wrangling</a:t>
            </a:r>
            <a:endParaRPr lang="en-GB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96A2390-DE3A-4D29-998D-6C258ED97616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rot="16200000" flipH="1">
            <a:off x="2240229" y="3109537"/>
            <a:ext cx="333283" cy="1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F433F81-6866-4A2E-977A-67CBD02EBA54}"/>
              </a:ext>
            </a:extLst>
          </p:cNvPr>
          <p:cNvCxnSpPr>
            <a:stCxn id="3" idx="2"/>
            <a:endCxn id="7" idx="0"/>
          </p:cNvCxnSpPr>
          <p:nvPr/>
        </p:nvCxnSpPr>
        <p:spPr>
          <a:xfrm rot="16200000" flipH="1">
            <a:off x="2240230" y="4055468"/>
            <a:ext cx="333283" cy="1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F4F2200C-C1C9-4A77-9237-95961BC6A8C1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 rot="5400000">
            <a:off x="7294454" y="3109538"/>
            <a:ext cx="333283" cy="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CAE6C0D1-FBE7-4FC9-8F6B-C9B4000954C9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rot="5400000">
            <a:off x="7296039" y="4052615"/>
            <a:ext cx="328843" cy="1269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10F34A85-4EA2-47CF-9DBC-50EA257E2AEB}"/>
              </a:ext>
            </a:extLst>
          </p:cNvPr>
          <p:cNvCxnSpPr>
            <a:stCxn id="7" idx="2"/>
            <a:endCxn id="18" idx="0"/>
          </p:cNvCxnSpPr>
          <p:nvPr/>
        </p:nvCxnSpPr>
        <p:spPr>
          <a:xfrm rot="16200000" flipH="1">
            <a:off x="3336049" y="3905581"/>
            <a:ext cx="578166" cy="2436521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DC08C5D7-EC8A-4674-9695-A82A3D2CB945}"/>
              </a:ext>
            </a:extLst>
          </p:cNvPr>
          <p:cNvCxnSpPr>
            <a:stCxn id="14" idx="2"/>
            <a:endCxn id="18" idx="0"/>
          </p:cNvCxnSpPr>
          <p:nvPr/>
        </p:nvCxnSpPr>
        <p:spPr>
          <a:xfrm rot="5400000">
            <a:off x="5860306" y="3813406"/>
            <a:ext cx="582606" cy="2616432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content of the Wikipedia page on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Falcon 9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launches was wrangled using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 Soup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extract data from the tables on the webpage.  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hlinkClick r:id="rId3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https://github.com/SiGr27/Capstone/blob/main/SpaceX%20Data%20Collection.ipynb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06CF3718-9B0A-4605-A0C5-E6305B823501}"/>
              </a:ext>
            </a:extLst>
          </p:cNvPr>
          <p:cNvSpPr/>
          <p:nvPr/>
        </p:nvSpPr>
        <p:spPr>
          <a:xfrm>
            <a:off x="6664287" y="1474563"/>
            <a:ext cx="4454206" cy="68745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launch data in JSON from SpaceX API </a:t>
            </a:r>
            <a:r>
              <a:rPr lang="en-US" dirty="0" err="1"/>
              <a:t>url</a:t>
            </a:r>
            <a:r>
              <a:rPr lang="en-US" dirty="0"/>
              <a:t>. </a:t>
            </a:r>
            <a:endParaRPr lang="en-GB" dirty="0"/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BC149221-4577-4C0C-8073-977A68AEE12E}"/>
              </a:ext>
            </a:extLst>
          </p:cNvPr>
          <p:cNvSpPr/>
          <p:nvPr/>
        </p:nvSpPr>
        <p:spPr>
          <a:xfrm>
            <a:off x="6667758" y="2386944"/>
            <a:ext cx="4447265" cy="46673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Normalize into </a:t>
            </a:r>
            <a:r>
              <a:rPr lang="en-US" i="1" dirty="0"/>
              <a:t>pandas </a:t>
            </a:r>
            <a:r>
              <a:rPr lang="en-US" i="1" dirty="0" err="1"/>
              <a:t>dataframe</a:t>
            </a:r>
            <a:endParaRPr lang="en-GB" i="1" dirty="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FB78360-CA94-46CD-9DFD-7288A97FBF51}"/>
              </a:ext>
            </a:extLst>
          </p:cNvPr>
          <p:cNvCxnSpPr>
            <a:cxnSpLocks/>
          </p:cNvCxnSpPr>
          <p:nvPr/>
        </p:nvCxnSpPr>
        <p:spPr>
          <a:xfrm rot="16200000" flipH="1">
            <a:off x="8780653" y="2274481"/>
            <a:ext cx="224924" cy="1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ACC6A0A2-A9DB-42CE-8BC6-A93B65028FEE}"/>
              </a:ext>
            </a:extLst>
          </p:cNvPr>
          <p:cNvSpPr/>
          <p:nvPr/>
        </p:nvSpPr>
        <p:spPr>
          <a:xfrm>
            <a:off x="6667758" y="3083794"/>
            <a:ext cx="4447265" cy="94166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each launch request rocket, launch site, payload and core data through SpaceX API </a:t>
            </a:r>
            <a:endParaRPr lang="en-GB" i="1" dirty="0"/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743B7155-24FF-4DA4-A093-A8F311FC224A}"/>
              </a:ext>
            </a:extLst>
          </p:cNvPr>
          <p:cNvSpPr/>
          <p:nvPr/>
        </p:nvSpPr>
        <p:spPr>
          <a:xfrm>
            <a:off x="6668462" y="4246181"/>
            <a:ext cx="4445856" cy="50245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Filter for </a:t>
            </a:r>
            <a:r>
              <a:rPr lang="en-US" i="1" dirty="0"/>
              <a:t>Falcon 9 </a:t>
            </a:r>
            <a:r>
              <a:rPr lang="en-US" dirty="0"/>
              <a:t> boosters</a:t>
            </a:r>
            <a:endParaRPr lang="en-GB" i="1" dirty="0"/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583462BC-B5CC-40D7-97A1-955F953D09FC}"/>
              </a:ext>
            </a:extLst>
          </p:cNvPr>
          <p:cNvSpPr/>
          <p:nvPr/>
        </p:nvSpPr>
        <p:spPr>
          <a:xfrm>
            <a:off x="6663936" y="4974599"/>
            <a:ext cx="4454909" cy="61690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 missing values</a:t>
            </a:r>
          </a:p>
          <a:p>
            <a:pPr algn="ctr"/>
            <a:r>
              <a:rPr lang="en-US" i="1" dirty="0"/>
              <a:t>Mean </a:t>
            </a:r>
            <a:r>
              <a:rPr lang="en-US" dirty="0"/>
              <a:t>for missing payloads</a:t>
            </a:r>
            <a:endParaRPr lang="en-GB" i="1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63059936-4CCC-4010-B734-6AD1994FF0A0}"/>
              </a:ext>
            </a:extLst>
          </p:cNvPr>
          <p:cNvCxnSpPr>
            <a:cxnSpLocks/>
          </p:cNvCxnSpPr>
          <p:nvPr/>
        </p:nvCxnSpPr>
        <p:spPr>
          <a:xfrm rot="5400000">
            <a:off x="8778059" y="2968738"/>
            <a:ext cx="23011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EDE9940-9801-4416-ADC8-2848A8A7A240}"/>
              </a:ext>
            </a:extLst>
          </p:cNvPr>
          <p:cNvCxnSpPr>
            <a:cxnSpLocks/>
          </p:cNvCxnSpPr>
          <p:nvPr/>
        </p:nvCxnSpPr>
        <p:spPr>
          <a:xfrm rot="16200000" flipH="1">
            <a:off x="8782756" y="4135821"/>
            <a:ext cx="220718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3BDE5FB-BBEA-48AC-A750-F826F4B45BEC}"/>
              </a:ext>
            </a:extLst>
          </p:cNvPr>
          <p:cNvCxnSpPr>
            <a:cxnSpLocks/>
          </p:cNvCxnSpPr>
          <p:nvPr/>
        </p:nvCxnSpPr>
        <p:spPr>
          <a:xfrm rot="5400000">
            <a:off x="8780132" y="4861615"/>
            <a:ext cx="225968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D15E7E5D-1279-49C2-B20D-7C7C332CF0A0}"/>
              </a:ext>
            </a:extLst>
          </p:cNvPr>
          <p:cNvSpPr/>
          <p:nvPr/>
        </p:nvSpPr>
        <p:spPr>
          <a:xfrm>
            <a:off x="6664288" y="5810305"/>
            <a:ext cx="4454205" cy="40163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 in CSV file</a:t>
            </a:r>
            <a:endParaRPr lang="en-GB" i="1" dirty="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F9B91ED1-D353-43DD-947C-FF3399674B0B}"/>
              </a:ext>
            </a:extLst>
          </p:cNvPr>
          <p:cNvCxnSpPr>
            <a:cxnSpLocks/>
            <a:stCxn id="17" idx="2"/>
            <a:endCxn id="27" idx="0"/>
          </p:cNvCxnSpPr>
          <p:nvPr/>
        </p:nvCxnSpPr>
        <p:spPr>
          <a:xfrm rot="5400000">
            <a:off x="8781991" y="5700905"/>
            <a:ext cx="218800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4724961A-2989-4356-B905-7B766EFA770D}"/>
              </a:ext>
            </a:extLst>
          </p:cNvPr>
          <p:cNvSpPr/>
          <p:nvPr/>
        </p:nvSpPr>
        <p:spPr>
          <a:xfrm>
            <a:off x="6138501" y="1506097"/>
            <a:ext cx="4899627" cy="68745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HTML content of </a:t>
            </a:r>
            <a:r>
              <a:rPr lang="en-US" dirty="0" err="1"/>
              <a:t>Wikipadia</a:t>
            </a:r>
            <a:r>
              <a:rPr lang="en-US" dirty="0"/>
              <a:t> page on </a:t>
            </a:r>
            <a:r>
              <a:rPr lang="en-US" i="1" dirty="0"/>
              <a:t>Falcon 9 </a:t>
            </a:r>
            <a:r>
              <a:rPr lang="en-US" dirty="0"/>
              <a:t> launches</a:t>
            </a:r>
            <a:endParaRPr lang="en-GB" dirty="0"/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5C8F5D06-D1B7-419A-AA2E-17403DB98A7C}"/>
              </a:ext>
            </a:extLst>
          </p:cNvPr>
          <p:cNvSpPr/>
          <p:nvPr/>
        </p:nvSpPr>
        <p:spPr>
          <a:xfrm>
            <a:off x="6142318" y="2418478"/>
            <a:ext cx="4891992" cy="46155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</a:t>
            </a:r>
            <a:r>
              <a:rPr lang="en-US" i="1" dirty="0" err="1"/>
              <a:t>Bueatiful</a:t>
            </a:r>
            <a:r>
              <a:rPr lang="en-US" i="1" dirty="0"/>
              <a:t> Soup </a:t>
            </a:r>
            <a:r>
              <a:rPr lang="en-US" dirty="0"/>
              <a:t>object of content</a:t>
            </a:r>
            <a:endParaRPr lang="en-GB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7CD169A-564E-4F09-9168-A244073B854A}"/>
              </a:ext>
            </a:extLst>
          </p:cNvPr>
          <p:cNvCxnSpPr>
            <a:cxnSpLocks/>
          </p:cNvCxnSpPr>
          <p:nvPr/>
        </p:nvCxnSpPr>
        <p:spPr>
          <a:xfrm rot="16200000" flipH="1">
            <a:off x="8438627" y="2306015"/>
            <a:ext cx="299374" cy="1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E55CADF7-1D4B-4862-A4D7-731C0745B7E0}"/>
              </a:ext>
            </a:extLst>
          </p:cNvPr>
          <p:cNvSpPr/>
          <p:nvPr/>
        </p:nvSpPr>
        <p:spPr>
          <a:xfrm>
            <a:off x="6142318" y="3086943"/>
            <a:ext cx="4891992" cy="42256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Extract all tables</a:t>
            </a:r>
            <a:endParaRPr lang="en-GB" dirty="0"/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0EC71FEC-8C15-44D8-8DD2-249F7D2ABD60}"/>
              </a:ext>
            </a:extLst>
          </p:cNvPr>
          <p:cNvSpPr/>
          <p:nvPr/>
        </p:nvSpPr>
        <p:spPr>
          <a:xfrm>
            <a:off x="6143093" y="3744837"/>
            <a:ext cx="4890442" cy="64855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From the first launch table get columns and prepare launch dictionary</a:t>
            </a:r>
            <a:endParaRPr lang="en-GB" dirty="0"/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278125CB-2002-4155-8602-DD9BDCE04B9D}"/>
              </a:ext>
            </a:extLst>
          </p:cNvPr>
          <p:cNvSpPr/>
          <p:nvPr/>
        </p:nvSpPr>
        <p:spPr>
          <a:xfrm>
            <a:off x="6143093" y="4659295"/>
            <a:ext cx="4890442" cy="61690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Fill dictionary going through each table and extracting the data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5A206E7-EBBF-433C-9C4E-71C3BADDD83B}"/>
              </a:ext>
            </a:extLst>
          </p:cNvPr>
          <p:cNvCxnSpPr>
            <a:cxnSpLocks/>
            <a:endCxn id="10" idx="0"/>
          </p:cNvCxnSpPr>
          <p:nvPr/>
        </p:nvCxnSpPr>
        <p:spPr>
          <a:xfrm rot="5400000">
            <a:off x="8379358" y="2877980"/>
            <a:ext cx="417920" cy="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DEAD008-929A-4B60-9504-518D8F73C766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rot="5400000">
            <a:off x="8470647" y="3627170"/>
            <a:ext cx="235334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F65CCD41-D9B4-4084-955A-0B8A9C397817}"/>
              </a:ext>
            </a:extLst>
          </p:cNvPr>
          <p:cNvCxnSpPr>
            <a:cxnSpLocks/>
            <a:stCxn id="12" idx="2"/>
          </p:cNvCxnSpPr>
          <p:nvPr/>
        </p:nvCxnSpPr>
        <p:spPr>
          <a:xfrm rot="5400000">
            <a:off x="8256897" y="4718463"/>
            <a:ext cx="656489" cy="63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619124C-C42E-4BE4-B997-5D78B3671B2A}"/>
              </a:ext>
            </a:extLst>
          </p:cNvPr>
          <p:cNvSpPr txBox="1">
            <a:spLocks/>
          </p:cNvSpPr>
          <p:nvPr/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API was used to request data on past SpaceX rocket launches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hlinkClick r:id="rId3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https://github.com/SiGr27/Capstone/blob/main/SpaceX_WebScraping.ipynb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303E8307-9AF8-4C88-B660-33606DEDB699}"/>
              </a:ext>
            </a:extLst>
          </p:cNvPr>
          <p:cNvSpPr/>
          <p:nvPr/>
        </p:nvSpPr>
        <p:spPr>
          <a:xfrm>
            <a:off x="6147686" y="5564720"/>
            <a:ext cx="4890442" cy="61690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 err="1"/>
              <a:t>dataframe</a:t>
            </a:r>
            <a:r>
              <a:rPr lang="en-US" dirty="0"/>
              <a:t> from dictionary and save into CSV file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279397A-172F-49D3-BCC8-5ECA54FA2DA2}"/>
              </a:ext>
            </a:extLst>
          </p:cNvPr>
          <p:cNvCxnSpPr>
            <a:stCxn id="13" idx="2"/>
            <a:endCxn id="21" idx="0"/>
          </p:cNvCxnSpPr>
          <p:nvPr/>
        </p:nvCxnSpPr>
        <p:spPr>
          <a:xfrm rot="16200000" flipH="1">
            <a:off x="8446351" y="5418163"/>
            <a:ext cx="288519" cy="45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732</TotalTime>
  <Words>1989</Words>
  <Application>Microsoft Office PowerPoint</Application>
  <PresentationFormat>Widescreen</PresentationFormat>
  <Paragraphs>273</Paragraphs>
  <Slides>49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Simon Grossrieder</cp:lastModifiedBy>
  <cp:revision>244</cp:revision>
  <dcterms:created xsi:type="dcterms:W3CDTF">2021-04-29T18:58:34Z</dcterms:created>
  <dcterms:modified xsi:type="dcterms:W3CDTF">2022-12-05T21:57:51Z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